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83" d="100"/>
          <a:sy n="83" d="100"/>
        </p:scale>
        <p:origin x="-102" y="-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F:\URD\In%20Process\Budget%20Tools%202e-NotShared\RevisedChapters\Deflators\Copy%203%20of%20STC_2012_STC001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F:\URD\In%20Process\Budget%20Tools%202e-NotShared\RevisedChapters\Deflators\Copy%203%20of%20STC_2012_STC00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strRef>
          <c:f>UseData!$C$25</c:f>
          <c:strCache>
            <c:ptCount val="1"/>
            <c:pt idx="0">
              <c:v>Constant Dollars Compared to Nominal Dollars (CPI): Alabama</c:v>
            </c:pt>
          </c:strCache>
        </c:strRef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UseData!$H$3</c:f>
              <c:strCache>
                <c:ptCount val="1"/>
                <c:pt idx="0">
                  <c:v>Sales and gross receipts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</c:spPr>
          </c:marker>
          <c:xVal>
            <c:numRef>
              <c:f>UseData!$G$4:$G$23</c:f>
              <c:numCache>
                <c:formatCode>General</c:formatCode>
                <c:ptCount val="20"/>
                <c:pt idx="0">
                  <c:v>1993</c:v>
                </c:pt>
                <c:pt idx="1">
                  <c:v>1994</c:v>
                </c:pt>
                <c:pt idx="2">
                  <c:v>1995</c:v>
                </c:pt>
                <c:pt idx="3">
                  <c:v>1996</c:v>
                </c:pt>
                <c:pt idx="4">
                  <c:v>1997</c:v>
                </c:pt>
                <c:pt idx="5">
                  <c:v>1998</c:v>
                </c:pt>
                <c:pt idx="6">
                  <c:v>1999</c:v>
                </c:pt>
                <c:pt idx="7">
                  <c:v>2000</c:v>
                </c:pt>
                <c:pt idx="8">
                  <c:v>2001</c:v>
                </c:pt>
                <c:pt idx="9">
                  <c:v>2002</c:v>
                </c:pt>
                <c:pt idx="10">
                  <c:v>2003</c:v>
                </c:pt>
                <c:pt idx="11">
                  <c:v>2004</c:v>
                </c:pt>
                <c:pt idx="12">
                  <c:v>2005</c:v>
                </c:pt>
                <c:pt idx="13">
                  <c:v>2006</c:v>
                </c:pt>
                <c:pt idx="14">
                  <c:v>2007</c:v>
                </c:pt>
                <c:pt idx="15">
                  <c:v>2008</c:v>
                </c:pt>
                <c:pt idx="16">
                  <c:v>2009</c:v>
                </c:pt>
                <c:pt idx="17">
                  <c:v>2010</c:v>
                </c:pt>
                <c:pt idx="18">
                  <c:v>2011</c:v>
                </c:pt>
                <c:pt idx="19">
                  <c:v>2012</c:v>
                </c:pt>
              </c:numCache>
            </c:numRef>
          </c:xVal>
          <c:yVal>
            <c:numRef>
              <c:f>UseData!$H$4:$H$23</c:f>
              <c:numCache>
                <c:formatCode>_(* #,##0_);_(* \(#,##0\);_(* "-"??_);_(@_)</c:formatCode>
                <c:ptCount val="20"/>
                <c:pt idx="0">
                  <c:v>2514799</c:v>
                </c:pt>
                <c:pt idx="1">
                  <c:v>2559992</c:v>
                </c:pt>
                <c:pt idx="2">
                  <c:v>2645405</c:v>
                </c:pt>
                <c:pt idx="3">
                  <c:v>2773974</c:v>
                </c:pt>
                <c:pt idx="4">
                  <c:v>2866477</c:v>
                </c:pt>
                <c:pt idx="5">
                  <c:v>2993580</c:v>
                </c:pt>
                <c:pt idx="6">
                  <c:v>3129368</c:v>
                </c:pt>
                <c:pt idx="7">
                  <c:v>3228445</c:v>
                </c:pt>
                <c:pt idx="8">
                  <c:v>3297746</c:v>
                </c:pt>
                <c:pt idx="9">
                  <c:v>3383068</c:v>
                </c:pt>
                <c:pt idx="10">
                  <c:v>3350223</c:v>
                </c:pt>
                <c:pt idx="11">
                  <c:v>3675562</c:v>
                </c:pt>
                <c:pt idx="12">
                  <c:v>3962816</c:v>
                </c:pt>
                <c:pt idx="13">
                  <c:v>4233895</c:v>
                </c:pt>
                <c:pt idx="14">
                  <c:v>4390386</c:v>
                </c:pt>
                <c:pt idx="15">
                  <c:v>4433108</c:v>
                </c:pt>
                <c:pt idx="16">
                  <c:v>4203283</c:v>
                </c:pt>
                <c:pt idx="17">
                  <c:v>4445480</c:v>
                </c:pt>
                <c:pt idx="18">
                  <c:v>4575127</c:v>
                </c:pt>
                <c:pt idx="19">
                  <c:v>4626357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UseData!$L$3</c:f>
              <c:strCache>
                <c:ptCount val="1"/>
                <c:pt idx="0">
                  <c:v>Constant 1993 Dollars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pPr>
              <a:solidFill>
                <a:schemeClr val="tx1"/>
              </a:solidFill>
            </c:spPr>
          </c:marker>
          <c:xVal>
            <c:numRef>
              <c:f>UseData!$G$4:$G$23</c:f>
              <c:numCache>
                <c:formatCode>General</c:formatCode>
                <c:ptCount val="20"/>
                <c:pt idx="0">
                  <c:v>1993</c:v>
                </c:pt>
                <c:pt idx="1">
                  <c:v>1994</c:v>
                </c:pt>
                <c:pt idx="2">
                  <c:v>1995</c:v>
                </c:pt>
                <c:pt idx="3">
                  <c:v>1996</c:v>
                </c:pt>
                <c:pt idx="4">
                  <c:v>1997</c:v>
                </c:pt>
                <c:pt idx="5">
                  <c:v>1998</c:v>
                </c:pt>
                <c:pt idx="6">
                  <c:v>1999</c:v>
                </c:pt>
                <c:pt idx="7">
                  <c:v>2000</c:v>
                </c:pt>
                <c:pt idx="8">
                  <c:v>2001</c:v>
                </c:pt>
                <c:pt idx="9">
                  <c:v>2002</c:v>
                </c:pt>
                <c:pt idx="10">
                  <c:v>2003</c:v>
                </c:pt>
                <c:pt idx="11">
                  <c:v>2004</c:v>
                </c:pt>
                <c:pt idx="12">
                  <c:v>2005</c:v>
                </c:pt>
                <c:pt idx="13">
                  <c:v>2006</c:v>
                </c:pt>
                <c:pt idx="14">
                  <c:v>2007</c:v>
                </c:pt>
                <c:pt idx="15">
                  <c:v>2008</c:v>
                </c:pt>
                <c:pt idx="16">
                  <c:v>2009</c:v>
                </c:pt>
                <c:pt idx="17">
                  <c:v>2010</c:v>
                </c:pt>
                <c:pt idx="18">
                  <c:v>2011</c:v>
                </c:pt>
                <c:pt idx="19">
                  <c:v>2012</c:v>
                </c:pt>
              </c:numCache>
            </c:numRef>
          </c:xVal>
          <c:yVal>
            <c:numRef>
              <c:f>UseData!$L$4:$L$23</c:f>
              <c:numCache>
                <c:formatCode>_(* #,##0_);_(* \(#,##0\);_(* "-"??_);_(@_)</c:formatCode>
                <c:ptCount val="20"/>
                <c:pt idx="0">
                  <c:v>2514799</c:v>
                </c:pt>
                <c:pt idx="1">
                  <c:v>2495226</c:v>
                </c:pt>
                <c:pt idx="2">
                  <c:v>2508120</c:v>
                </c:pt>
                <c:pt idx="3">
                  <c:v>2554985</c:v>
                </c:pt>
                <c:pt idx="4">
                  <c:v>2579874</c:v>
                </c:pt>
                <c:pt idx="5">
                  <c:v>2653228</c:v>
                </c:pt>
                <c:pt idx="6">
                  <c:v>2714055</c:v>
                </c:pt>
                <c:pt idx="7">
                  <c:v>2708776</c:v>
                </c:pt>
                <c:pt idx="8">
                  <c:v>2691123</c:v>
                </c:pt>
                <c:pt idx="9">
                  <c:v>2717390</c:v>
                </c:pt>
                <c:pt idx="10">
                  <c:v>2630562</c:v>
                </c:pt>
                <c:pt idx="11">
                  <c:v>2811034</c:v>
                </c:pt>
                <c:pt idx="12">
                  <c:v>2932026</c:v>
                </c:pt>
                <c:pt idx="13">
                  <c:v>3034819</c:v>
                </c:pt>
                <c:pt idx="14">
                  <c:v>3059172</c:v>
                </c:pt>
                <c:pt idx="15">
                  <c:v>2975430</c:v>
                </c:pt>
                <c:pt idx="16">
                  <c:v>2830208</c:v>
                </c:pt>
                <c:pt idx="17">
                  <c:v>2945002</c:v>
                </c:pt>
                <c:pt idx="18">
                  <c:v>2938589</c:v>
                </c:pt>
                <c:pt idx="19">
                  <c:v>2911068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UseData!$M$3</c:f>
              <c:strCache>
                <c:ptCount val="1"/>
                <c:pt idx="0">
                  <c:v>Constant 2012 Dollars (CPI)</c:v>
                </c:pt>
              </c:strCache>
            </c:strRef>
          </c:tx>
          <c:spPr>
            <a:ln>
              <a:solidFill>
                <a:schemeClr val="tx1"/>
              </a:solidFill>
              <a:prstDash val="dash"/>
            </a:ln>
          </c:spPr>
          <c:marker>
            <c:spPr>
              <a:solidFill>
                <a:schemeClr val="tx1"/>
              </a:solidFill>
            </c:spPr>
          </c:marker>
          <c:xVal>
            <c:numRef>
              <c:f>UseData!$G$4:$G$23</c:f>
              <c:numCache>
                <c:formatCode>General</c:formatCode>
                <c:ptCount val="20"/>
                <c:pt idx="0">
                  <c:v>1993</c:v>
                </c:pt>
                <c:pt idx="1">
                  <c:v>1994</c:v>
                </c:pt>
                <c:pt idx="2">
                  <c:v>1995</c:v>
                </c:pt>
                <c:pt idx="3">
                  <c:v>1996</c:v>
                </c:pt>
                <c:pt idx="4">
                  <c:v>1997</c:v>
                </c:pt>
                <c:pt idx="5">
                  <c:v>1998</c:v>
                </c:pt>
                <c:pt idx="6">
                  <c:v>1999</c:v>
                </c:pt>
                <c:pt idx="7">
                  <c:v>2000</c:v>
                </c:pt>
                <c:pt idx="8">
                  <c:v>2001</c:v>
                </c:pt>
                <c:pt idx="9">
                  <c:v>2002</c:v>
                </c:pt>
                <c:pt idx="10">
                  <c:v>2003</c:v>
                </c:pt>
                <c:pt idx="11">
                  <c:v>2004</c:v>
                </c:pt>
                <c:pt idx="12">
                  <c:v>2005</c:v>
                </c:pt>
                <c:pt idx="13">
                  <c:v>2006</c:v>
                </c:pt>
                <c:pt idx="14">
                  <c:v>2007</c:v>
                </c:pt>
                <c:pt idx="15">
                  <c:v>2008</c:v>
                </c:pt>
                <c:pt idx="16">
                  <c:v>2009</c:v>
                </c:pt>
                <c:pt idx="17">
                  <c:v>2010</c:v>
                </c:pt>
                <c:pt idx="18">
                  <c:v>2011</c:v>
                </c:pt>
                <c:pt idx="19">
                  <c:v>2012</c:v>
                </c:pt>
              </c:numCache>
            </c:numRef>
          </c:xVal>
          <c:yVal>
            <c:numRef>
              <c:f>UseData!$M$4:$M$23</c:f>
              <c:numCache>
                <c:formatCode>_(* #,##0_);_(* \(#,##0\);_(* "-"??_);_(@_)</c:formatCode>
                <c:ptCount val="20"/>
                <c:pt idx="0">
                  <c:v>3996594</c:v>
                </c:pt>
                <c:pt idx="1">
                  <c:v>3965488</c:v>
                </c:pt>
                <c:pt idx="2">
                  <c:v>3985980</c:v>
                </c:pt>
                <c:pt idx="3">
                  <c:v>4060459</c:v>
                </c:pt>
                <c:pt idx="4">
                  <c:v>4100013</c:v>
                </c:pt>
                <c:pt idx="5">
                  <c:v>4216590</c:v>
                </c:pt>
                <c:pt idx="6">
                  <c:v>4313258</c:v>
                </c:pt>
                <c:pt idx="7">
                  <c:v>4304868</c:v>
                </c:pt>
                <c:pt idx="8">
                  <c:v>4276814</c:v>
                </c:pt>
                <c:pt idx="9">
                  <c:v>4318557</c:v>
                </c:pt>
                <c:pt idx="10">
                  <c:v>4180568</c:v>
                </c:pt>
                <c:pt idx="11">
                  <c:v>4467380</c:v>
                </c:pt>
                <c:pt idx="12">
                  <c:v>4659663</c:v>
                </c:pt>
                <c:pt idx="13">
                  <c:v>4823025</c:v>
                </c:pt>
                <c:pt idx="14">
                  <c:v>4861728</c:v>
                </c:pt>
                <c:pt idx="15">
                  <c:v>4728643</c:v>
                </c:pt>
                <c:pt idx="16">
                  <c:v>4497852</c:v>
                </c:pt>
                <c:pt idx="17">
                  <c:v>4680285</c:v>
                </c:pt>
                <c:pt idx="18">
                  <c:v>4670093</c:v>
                </c:pt>
                <c:pt idx="19">
                  <c:v>4626357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741824"/>
        <c:axId val="105529728"/>
      </c:scatterChart>
      <c:valAx>
        <c:axId val="95741824"/>
        <c:scaling>
          <c:orientation val="minMax"/>
          <c:min val="1993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5529728"/>
        <c:crosses val="autoZero"/>
        <c:crossBetween val="midCat"/>
      </c:valAx>
      <c:valAx>
        <c:axId val="105529728"/>
        <c:scaling>
          <c:orientation val="minMax"/>
          <c:max val="5000000"/>
          <c:min val="2000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Dollars</a:t>
                </a:r>
              </a:p>
            </c:rich>
          </c:tx>
          <c:layout/>
          <c:overlay val="0"/>
        </c:title>
        <c:numFmt formatCode="_(* #,##0_);_(* \(#,##0\);_(* &quot;-&quot;??_);_(@_)" sourceLinked="1"/>
        <c:majorTickMark val="out"/>
        <c:minorTickMark val="none"/>
        <c:tickLblPos val="nextTo"/>
        <c:crossAx val="95741824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Comparing the Indexes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UseData!$H$3</c:f>
              <c:strCache>
                <c:ptCount val="1"/>
                <c:pt idx="0">
                  <c:v>Sales and gross receipts</c:v>
                </c:pt>
              </c:strCache>
            </c:strRef>
          </c:tx>
          <c:spPr>
            <a:ln>
              <a:solidFill>
                <a:schemeClr val="tx1"/>
              </a:solidFill>
              <a:prstDash val="sysDot"/>
            </a:ln>
          </c:spPr>
          <c:marker>
            <c:spPr>
              <a:solidFill>
                <a:schemeClr val="tx1"/>
              </a:solidFill>
            </c:spPr>
          </c:marker>
          <c:xVal>
            <c:numRef>
              <c:f>UseData!$G$4:$G$23</c:f>
              <c:numCache>
                <c:formatCode>General</c:formatCode>
                <c:ptCount val="20"/>
                <c:pt idx="0">
                  <c:v>1993</c:v>
                </c:pt>
                <c:pt idx="1">
                  <c:v>1994</c:v>
                </c:pt>
                <c:pt idx="2">
                  <c:v>1995</c:v>
                </c:pt>
                <c:pt idx="3">
                  <c:v>1996</c:v>
                </c:pt>
                <c:pt idx="4">
                  <c:v>1997</c:v>
                </c:pt>
                <c:pt idx="5">
                  <c:v>1998</c:v>
                </c:pt>
                <c:pt idx="6">
                  <c:v>1999</c:v>
                </c:pt>
                <c:pt idx="7">
                  <c:v>2000</c:v>
                </c:pt>
                <c:pt idx="8">
                  <c:v>2001</c:v>
                </c:pt>
                <c:pt idx="9">
                  <c:v>2002</c:v>
                </c:pt>
                <c:pt idx="10">
                  <c:v>2003</c:v>
                </c:pt>
                <c:pt idx="11">
                  <c:v>2004</c:v>
                </c:pt>
                <c:pt idx="12">
                  <c:v>2005</c:v>
                </c:pt>
                <c:pt idx="13">
                  <c:v>2006</c:v>
                </c:pt>
                <c:pt idx="14">
                  <c:v>2007</c:v>
                </c:pt>
                <c:pt idx="15">
                  <c:v>2008</c:v>
                </c:pt>
                <c:pt idx="16">
                  <c:v>2009</c:v>
                </c:pt>
                <c:pt idx="17">
                  <c:v>2010</c:v>
                </c:pt>
                <c:pt idx="18">
                  <c:v>2011</c:v>
                </c:pt>
                <c:pt idx="19">
                  <c:v>2012</c:v>
                </c:pt>
              </c:numCache>
            </c:numRef>
          </c:xVal>
          <c:yVal>
            <c:numRef>
              <c:f>UseData!$H$4:$H$23</c:f>
              <c:numCache>
                <c:formatCode>_(* #,##0_);_(* \(#,##0\);_(* "-"??_);_(@_)</c:formatCode>
                <c:ptCount val="20"/>
                <c:pt idx="0">
                  <c:v>2514799</c:v>
                </c:pt>
                <c:pt idx="1">
                  <c:v>2559992</c:v>
                </c:pt>
                <c:pt idx="2">
                  <c:v>2645405</c:v>
                </c:pt>
                <c:pt idx="3">
                  <c:v>2773974</c:v>
                </c:pt>
                <c:pt idx="4">
                  <c:v>2866477</c:v>
                </c:pt>
                <c:pt idx="5">
                  <c:v>2993580</c:v>
                </c:pt>
                <c:pt idx="6">
                  <c:v>3129368</c:v>
                </c:pt>
                <c:pt idx="7">
                  <c:v>3228445</c:v>
                </c:pt>
                <c:pt idx="8">
                  <c:v>3297746</c:v>
                </c:pt>
                <c:pt idx="9">
                  <c:v>3383068</c:v>
                </c:pt>
                <c:pt idx="10">
                  <c:v>3350223</c:v>
                </c:pt>
                <c:pt idx="11">
                  <c:v>3675562</c:v>
                </c:pt>
                <c:pt idx="12">
                  <c:v>3962816</c:v>
                </c:pt>
                <c:pt idx="13">
                  <c:v>4233895</c:v>
                </c:pt>
                <c:pt idx="14">
                  <c:v>4390386</c:v>
                </c:pt>
                <c:pt idx="15">
                  <c:v>4433108</c:v>
                </c:pt>
                <c:pt idx="16">
                  <c:v>4203283</c:v>
                </c:pt>
                <c:pt idx="17">
                  <c:v>4445480</c:v>
                </c:pt>
                <c:pt idx="18">
                  <c:v>4575127</c:v>
                </c:pt>
                <c:pt idx="19">
                  <c:v>4626357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UseData!$M$3</c:f>
              <c:strCache>
                <c:ptCount val="1"/>
                <c:pt idx="0">
                  <c:v>Constant 2012 Dollars (CPI)</c:v>
                </c:pt>
              </c:strCache>
            </c:strRef>
          </c:tx>
          <c:spPr>
            <a:ln>
              <a:solidFill>
                <a:schemeClr val="tx1"/>
              </a:solidFill>
              <a:prstDash val="dash"/>
            </a:ln>
          </c:spPr>
          <c:marker>
            <c:spPr>
              <a:solidFill>
                <a:schemeClr val="tx1"/>
              </a:solidFill>
            </c:spPr>
          </c:marker>
          <c:xVal>
            <c:numRef>
              <c:f>UseData!$G$4:$G$23</c:f>
              <c:numCache>
                <c:formatCode>General</c:formatCode>
                <c:ptCount val="20"/>
                <c:pt idx="0">
                  <c:v>1993</c:v>
                </c:pt>
                <c:pt idx="1">
                  <c:v>1994</c:v>
                </c:pt>
                <c:pt idx="2">
                  <c:v>1995</c:v>
                </c:pt>
                <c:pt idx="3">
                  <c:v>1996</c:v>
                </c:pt>
                <c:pt idx="4">
                  <c:v>1997</c:v>
                </c:pt>
                <c:pt idx="5">
                  <c:v>1998</c:v>
                </c:pt>
                <c:pt idx="6">
                  <c:v>1999</c:v>
                </c:pt>
                <c:pt idx="7">
                  <c:v>2000</c:v>
                </c:pt>
                <c:pt idx="8">
                  <c:v>2001</c:v>
                </c:pt>
                <c:pt idx="9">
                  <c:v>2002</c:v>
                </c:pt>
                <c:pt idx="10">
                  <c:v>2003</c:v>
                </c:pt>
                <c:pt idx="11">
                  <c:v>2004</c:v>
                </c:pt>
                <c:pt idx="12">
                  <c:v>2005</c:v>
                </c:pt>
                <c:pt idx="13">
                  <c:v>2006</c:v>
                </c:pt>
                <c:pt idx="14">
                  <c:v>2007</c:v>
                </c:pt>
                <c:pt idx="15">
                  <c:v>2008</c:v>
                </c:pt>
                <c:pt idx="16">
                  <c:v>2009</c:v>
                </c:pt>
                <c:pt idx="17">
                  <c:v>2010</c:v>
                </c:pt>
                <c:pt idx="18">
                  <c:v>2011</c:v>
                </c:pt>
                <c:pt idx="19">
                  <c:v>2012</c:v>
                </c:pt>
              </c:numCache>
            </c:numRef>
          </c:xVal>
          <c:yVal>
            <c:numRef>
              <c:f>UseData!$M$4:$M$23</c:f>
              <c:numCache>
                <c:formatCode>_(* #,##0_);_(* \(#,##0\);_(* "-"??_);_(@_)</c:formatCode>
                <c:ptCount val="20"/>
                <c:pt idx="0">
                  <c:v>3996594</c:v>
                </c:pt>
                <c:pt idx="1">
                  <c:v>3965488</c:v>
                </c:pt>
                <c:pt idx="2">
                  <c:v>3985980</c:v>
                </c:pt>
                <c:pt idx="3">
                  <c:v>4060459</c:v>
                </c:pt>
                <c:pt idx="4">
                  <c:v>4100013</c:v>
                </c:pt>
                <c:pt idx="5">
                  <c:v>4216590</c:v>
                </c:pt>
                <c:pt idx="6">
                  <c:v>4313258</c:v>
                </c:pt>
                <c:pt idx="7">
                  <c:v>4304868</c:v>
                </c:pt>
                <c:pt idx="8">
                  <c:v>4276814</c:v>
                </c:pt>
                <c:pt idx="9">
                  <c:v>4318557</c:v>
                </c:pt>
                <c:pt idx="10">
                  <c:v>4180568</c:v>
                </c:pt>
                <c:pt idx="11">
                  <c:v>4467380</c:v>
                </c:pt>
                <c:pt idx="12">
                  <c:v>4659663</c:v>
                </c:pt>
                <c:pt idx="13">
                  <c:v>4823025</c:v>
                </c:pt>
                <c:pt idx="14">
                  <c:v>4861728</c:v>
                </c:pt>
                <c:pt idx="15">
                  <c:v>4728643</c:v>
                </c:pt>
                <c:pt idx="16">
                  <c:v>4497852</c:v>
                </c:pt>
                <c:pt idx="17">
                  <c:v>4680285</c:v>
                </c:pt>
                <c:pt idx="18">
                  <c:v>4670093</c:v>
                </c:pt>
                <c:pt idx="19">
                  <c:v>4626357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UseData!$W$3</c:f>
              <c:strCache>
                <c:ptCount val="1"/>
                <c:pt idx="0">
                  <c:v>Constant 2012 Dollars (S&amp;L)</c:v>
                </c:pt>
              </c:strCache>
            </c:strRef>
          </c:tx>
          <c:spPr>
            <a:ln>
              <a:solidFill>
                <a:schemeClr val="tx1"/>
              </a:solidFill>
              <a:prstDash val="solid"/>
            </a:ln>
          </c:spPr>
          <c:marker>
            <c:spPr>
              <a:solidFill>
                <a:schemeClr val="tx1"/>
              </a:solidFill>
            </c:spPr>
          </c:marker>
          <c:xVal>
            <c:numRef>
              <c:f>UseData!$G$4:$G$23</c:f>
              <c:numCache>
                <c:formatCode>General</c:formatCode>
                <c:ptCount val="20"/>
                <c:pt idx="0">
                  <c:v>1993</c:v>
                </c:pt>
                <c:pt idx="1">
                  <c:v>1994</c:v>
                </c:pt>
                <c:pt idx="2">
                  <c:v>1995</c:v>
                </c:pt>
                <c:pt idx="3">
                  <c:v>1996</c:v>
                </c:pt>
                <c:pt idx="4">
                  <c:v>1997</c:v>
                </c:pt>
                <c:pt idx="5">
                  <c:v>1998</c:v>
                </c:pt>
                <c:pt idx="6">
                  <c:v>1999</c:v>
                </c:pt>
                <c:pt idx="7">
                  <c:v>2000</c:v>
                </c:pt>
                <c:pt idx="8">
                  <c:v>2001</c:v>
                </c:pt>
                <c:pt idx="9">
                  <c:v>2002</c:v>
                </c:pt>
                <c:pt idx="10">
                  <c:v>2003</c:v>
                </c:pt>
                <c:pt idx="11">
                  <c:v>2004</c:v>
                </c:pt>
                <c:pt idx="12">
                  <c:v>2005</c:v>
                </c:pt>
                <c:pt idx="13">
                  <c:v>2006</c:v>
                </c:pt>
                <c:pt idx="14">
                  <c:v>2007</c:v>
                </c:pt>
                <c:pt idx="15">
                  <c:v>2008</c:v>
                </c:pt>
                <c:pt idx="16">
                  <c:v>2009</c:v>
                </c:pt>
                <c:pt idx="17">
                  <c:v>2010</c:v>
                </c:pt>
                <c:pt idx="18">
                  <c:v>2011</c:v>
                </c:pt>
                <c:pt idx="19">
                  <c:v>2012</c:v>
                </c:pt>
              </c:numCache>
            </c:numRef>
          </c:xVal>
          <c:yVal>
            <c:numRef>
              <c:f>UseData!$W$4:$W$23</c:f>
              <c:numCache>
                <c:formatCode>_(* #,##0_);_(* \(#,##0\);_(* "-"??_);_(@_)</c:formatCode>
                <c:ptCount val="20"/>
                <c:pt idx="0">
                  <c:v>4642901</c:v>
                </c:pt>
                <c:pt idx="1">
                  <c:v>4601523</c:v>
                </c:pt>
                <c:pt idx="2">
                  <c:v>4629953</c:v>
                </c:pt>
                <c:pt idx="3">
                  <c:v>4752759</c:v>
                </c:pt>
                <c:pt idx="4">
                  <c:v>4819381</c:v>
                </c:pt>
                <c:pt idx="5">
                  <c:v>4960470</c:v>
                </c:pt>
                <c:pt idx="6">
                  <c:v>5007282</c:v>
                </c:pt>
                <c:pt idx="7">
                  <c:v>4949993</c:v>
                </c:pt>
                <c:pt idx="8">
                  <c:v>4905368</c:v>
                </c:pt>
                <c:pt idx="9">
                  <c:v>4928461</c:v>
                </c:pt>
                <c:pt idx="10">
                  <c:v>4685496</c:v>
                </c:pt>
                <c:pt idx="11">
                  <c:v>4941740</c:v>
                </c:pt>
                <c:pt idx="12">
                  <c:v>5011575</c:v>
                </c:pt>
                <c:pt idx="13">
                  <c:v>5086055</c:v>
                </c:pt>
                <c:pt idx="14">
                  <c:v>4997032</c:v>
                </c:pt>
                <c:pt idx="15">
                  <c:v>4764613</c:v>
                </c:pt>
                <c:pt idx="16">
                  <c:v>4552540</c:v>
                </c:pt>
                <c:pt idx="17">
                  <c:v>4701475</c:v>
                </c:pt>
                <c:pt idx="18">
                  <c:v>4666038</c:v>
                </c:pt>
                <c:pt idx="19">
                  <c:v>4626357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5561472"/>
        <c:axId val="105596800"/>
      </c:scatterChart>
      <c:valAx>
        <c:axId val="105561472"/>
        <c:scaling>
          <c:orientation val="minMax"/>
          <c:min val="1993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5596800"/>
        <c:crosses val="autoZero"/>
        <c:crossBetween val="midCat"/>
      </c:valAx>
      <c:valAx>
        <c:axId val="105596800"/>
        <c:scaling>
          <c:orientation val="minMax"/>
          <c:max val="5500000"/>
          <c:min val="2500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Dollars</a:t>
                </a:r>
              </a:p>
            </c:rich>
          </c:tx>
          <c:layout/>
          <c:overlay val="0"/>
        </c:title>
        <c:numFmt formatCode="_(* #,##0_);_(* \(#,##0\);_(* &quot;-&quot;??_);_(@_)" sourceLinked="1"/>
        <c:majorTickMark val="out"/>
        <c:minorTickMark val="none"/>
        <c:tickLblPos val="nextTo"/>
        <c:crossAx val="105561472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0.14444</cdr:x>
      <cdr:y>0.24386</cdr:y>
    </cdr:from>
    <cdr:to>
      <cdr:x>0.25004</cdr:x>
      <cdr:y>0.38963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50758" y="152977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/>
            <a:t>Constant 2012</a:t>
          </a:r>
          <a:r>
            <a:rPr lang="en-US" sz="1100" b="1" baseline="0"/>
            <a:t> Dollars</a:t>
          </a:r>
          <a:endParaRPr lang="en-US" sz="1100" b="1"/>
        </a:p>
      </cdr:txBody>
    </cdr:sp>
  </cdr:relSizeAnchor>
  <cdr:relSizeAnchor xmlns:cdr="http://schemas.openxmlformats.org/drawingml/2006/chartDrawing">
    <cdr:from>
      <cdr:x>0.78333</cdr:x>
      <cdr:y>0.55215</cdr:y>
    </cdr:from>
    <cdr:to>
      <cdr:x>0.88893</cdr:x>
      <cdr:y>0.69791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782955" y="346363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/>
            <a:t>Constant 1993</a:t>
          </a:r>
          <a:r>
            <a:rPr lang="en-US" sz="1100" b="1" baseline="0"/>
            <a:t> Dollars</a:t>
          </a:r>
          <a:endParaRPr lang="en-US" sz="1100" b="1"/>
        </a:p>
      </cdr:txBody>
    </cdr:sp>
  </cdr:relSizeAnchor>
  <cdr:relSizeAnchor xmlns:cdr="http://schemas.openxmlformats.org/drawingml/2006/chartDrawing">
    <cdr:from>
      <cdr:x>0.24</cdr:x>
      <cdr:y>0.51841</cdr:y>
    </cdr:from>
    <cdr:to>
      <cdr:x>0.3456</cdr:x>
      <cdr:y>0.66417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078182" y="325197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/>
            <a:t>Nominal Dollars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0.32778</cdr:x>
      <cdr:y>0.14571</cdr:y>
    </cdr:from>
    <cdr:to>
      <cdr:x>0.43338</cdr:x>
      <cdr:y>0.29147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838258" y="91401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b="1"/>
            <a:t>State and local implicit price deflator</a:t>
          </a:r>
        </a:p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0.19333</cdr:x>
      <cdr:y>0.3819</cdr:y>
    </cdr:from>
    <cdr:to>
      <cdr:x>0.29893</cdr:x>
      <cdr:y>0.52767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674091" y="239568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/>
            <a:t>CPI</a:t>
          </a:r>
        </a:p>
      </cdr:txBody>
    </cdr:sp>
  </cdr:relSizeAnchor>
  <cdr:relSizeAnchor xmlns:cdr="http://schemas.openxmlformats.org/drawingml/2006/chartDrawing">
    <cdr:from>
      <cdr:x>0.22444</cdr:x>
      <cdr:y>0.66104</cdr:y>
    </cdr:from>
    <cdr:to>
      <cdr:x>0.33004</cdr:x>
      <cdr:y>0.80681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943485" y="4146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/>
            <a:t>Nominal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7</a:t>
            </a:r>
          </a:p>
          <a:p>
            <a:r>
              <a:rPr lang="en-US" b="1" cap="small"/>
              <a:t>Inflation</a:t>
            </a:r>
          </a:p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Understand </a:t>
            </a:r>
            <a:r>
              <a:rPr lang="en-US" dirty="0"/>
              <a:t>inflation</a:t>
            </a:r>
          </a:p>
          <a:p>
            <a:pPr lvl="0"/>
            <a:r>
              <a:rPr lang="en-US" dirty="0"/>
              <a:t>Use terminology related to inflation</a:t>
            </a:r>
          </a:p>
          <a:p>
            <a:pPr lvl="0"/>
            <a:r>
              <a:rPr lang="en-US" dirty="0"/>
              <a:t>Choose a base year</a:t>
            </a:r>
          </a:p>
          <a:p>
            <a:pPr lvl="0"/>
            <a:r>
              <a:rPr lang="en-US" dirty="0"/>
              <a:t>Calculate constant dollars</a:t>
            </a:r>
          </a:p>
          <a:p>
            <a:pPr lvl="0"/>
            <a:r>
              <a:rPr lang="en-US" dirty="0"/>
              <a:t>Choose a deflator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474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644582399"/>
              </p:ext>
            </p:extLst>
          </p:nvPr>
        </p:nvGraphicFramePr>
        <p:xfrm>
          <a:off x="1816275" y="501040"/>
          <a:ext cx="8192022" cy="58371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"/>
          <p:cNvSpPr/>
          <p:nvPr/>
        </p:nvSpPr>
        <p:spPr>
          <a:xfrm>
            <a:off x="1931670" y="142340"/>
            <a:ext cx="81953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Figure 7.1 Alabama Revenues in Constant Dollars and Nominal Dollars (1993–2012) </a:t>
            </a:r>
          </a:p>
        </p:txBody>
      </p:sp>
    </p:spTree>
    <p:extLst>
      <p:ext uri="{BB962C8B-B14F-4D97-AF65-F5344CB8AC3E}">
        <p14:creationId xmlns:p14="http://schemas.microsoft.com/office/powerpoint/2010/main" val="3160412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991638" y="1578280"/>
                <a:ext cx="6713951" cy="31077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9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96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9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96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9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96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9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9600" i="0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9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9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96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96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9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96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9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96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638" y="1578280"/>
                <a:ext cx="6713951" cy="310771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2247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Table 7.1 Alabama Revenue in Nominal Dollars (CPI) and Constant Dollars, With CPI (1993–2012)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477937"/>
              </p:ext>
            </p:extLst>
          </p:nvPr>
        </p:nvGraphicFramePr>
        <p:xfrm>
          <a:off x="688931" y="1935073"/>
          <a:ext cx="4910560" cy="35052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45494"/>
                <a:gridCol w="1572191"/>
                <a:gridCol w="1059030"/>
                <a:gridCol w="1533845"/>
              </a:tblGrid>
              <a:tr h="161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1993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2,514,799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144.475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3,996,594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1994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2,559,992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148.225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3,965,488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1995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2,645,405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152.383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3,985,980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1996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2,773,974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156.858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4,060,459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1997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2,866,477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160.525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4,100,013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1998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2,993,580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163.008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4,216,590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1999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3,129,368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166.583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4,313,258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3,228,445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172.192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4,304,868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2001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3,297,746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177.042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4,276,814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2002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3,383,068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179.867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4,318,557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422461"/>
              </p:ext>
            </p:extLst>
          </p:nvPr>
        </p:nvGraphicFramePr>
        <p:xfrm>
          <a:off x="6154097" y="1972651"/>
          <a:ext cx="5412645" cy="3505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1718"/>
                <a:gridCol w="1732941"/>
                <a:gridCol w="1167311"/>
                <a:gridCol w="1690675"/>
              </a:tblGrid>
              <a:tr h="161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2003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3,350,223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184.000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4,180,568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2004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3,675,562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188.908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4,467,380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2005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3,962,816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195.267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4,659,663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2006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4,233,895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201.558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4,823,025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2007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4,390,386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207.344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4,861,728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2008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4,433,108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215.254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4,728,643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2009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4,203,283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214.567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4,497,852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2010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4,445,480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218.085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4,680,285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2011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4,575,127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224.935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4,670,093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2012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4,626,357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229.604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4,626,357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2301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129566707"/>
              </p:ext>
            </p:extLst>
          </p:nvPr>
        </p:nvGraphicFramePr>
        <p:xfrm>
          <a:off x="1177447" y="726510"/>
          <a:ext cx="8993687" cy="5736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"/>
          <p:cNvSpPr/>
          <p:nvPr/>
        </p:nvSpPr>
        <p:spPr>
          <a:xfrm>
            <a:off x="4013290" y="295394"/>
            <a:ext cx="3322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7.2 Comparing the Indexes</a:t>
            </a:r>
          </a:p>
        </p:txBody>
      </p:sp>
    </p:spTree>
    <p:extLst>
      <p:ext uri="{BB962C8B-B14F-4D97-AF65-F5344CB8AC3E}">
        <p14:creationId xmlns:p14="http://schemas.microsoft.com/office/powerpoint/2010/main" val="1351935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186</Words>
  <Application>Microsoft Office PowerPoint</Application>
  <PresentationFormat>Custom</PresentationFormat>
  <Paragraphs>105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Budget Tools 2nd Ed.</vt:lpstr>
      <vt:lpstr>Learning Objectives: </vt:lpstr>
      <vt:lpstr>PowerPoint Presentation</vt:lpstr>
      <vt:lpstr>PowerPoint Presentation</vt:lpstr>
      <vt:lpstr>Table 7.1 Alabama Revenue in Nominal Dollars (CPI) and Constant Dollars, With CPI (1993–2012)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</cp:lastModifiedBy>
  <cp:revision>13</cp:revision>
  <dcterms:created xsi:type="dcterms:W3CDTF">2014-08-08T22:51:06Z</dcterms:created>
  <dcterms:modified xsi:type="dcterms:W3CDTF">2014-08-11T14:31:17Z</dcterms:modified>
</cp:coreProperties>
</file>